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3" r:id="rId6"/>
    <p:sldId id="260" r:id="rId7"/>
    <p:sldId id="262" r:id="rId8"/>
    <p:sldId id="264" r:id="rId9"/>
    <p:sldId id="261"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showGuides="1">
      <p:cViewPr varScale="1">
        <p:scale>
          <a:sx n="90" d="100"/>
          <a:sy n="90" d="100"/>
        </p:scale>
        <p:origin x="-87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2F333DDC-5BD1-A143-B26C-8CD5EF8E9A80}" type="datetimeFigureOut">
              <a:rPr lang="en-US" smtClean="0"/>
              <a:pPr/>
              <a:t>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F9C175-E7F6-D74E-8B8D-C9567FD70EEC}"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transition>
    <p:random/>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33DDC-5BD1-A143-B26C-8CD5EF8E9A80}" type="datetimeFigureOut">
              <a:rPr lang="en-US" smtClean="0"/>
              <a:pPr/>
              <a:t>2/8/11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F9C175-E7F6-D74E-8B8D-C9567FD70EE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random/>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2F333DDC-5BD1-A143-B26C-8CD5EF8E9A80}" type="datetimeFigureOut">
              <a:rPr lang="en-US" smtClean="0"/>
              <a:pPr/>
              <a:t>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F9C175-E7F6-D74E-8B8D-C9567FD70EEC}" type="slidenum">
              <a:rPr lang="en-US" smtClean="0"/>
              <a:pPr/>
              <a:t>‹#›</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2F333DDC-5BD1-A143-B26C-8CD5EF8E9A80}" type="datetimeFigureOut">
              <a:rPr lang="en-US" smtClean="0"/>
              <a:pPr/>
              <a:t>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F9C175-E7F6-D74E-8B8D-C9567FD70EEC}"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2F333DDC-5BD1-A143-B26C-8CD5EF8E9A80}" type="datetimeFigureOut">
              <a:rPr lang="en-US" smtClean="0"/>
              <a:pPr/>
              <a:t>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F9C175-E7F6-D74E-8B8D-C9567FD70EEC}"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Click icon to add picture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Click icon to add picture</a:t>
            </a:r>
            <a:endParaRPr/>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333DDC-5BD1-A143-B26C-8CD5EF8E9A80}" type="datetimeFigureOut">
              <a:rPr lang="en-US" smtClean="0"/>
              <a:pPr/>
              <a:t>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F9C175-E7F6-D74E-8B8D-C9567FD70EEC}" type="slidenum">
              <a:rPr lang="en-US" smtClean="0"/>
              <a:pPr/>
              <a:t>‹#›</a:t>
            </a:fld>
            <a:endParaRPr lang="en-US"/>
          </a:p>
        </p:txBody>
      </p:sp>
    </p:spTree>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333DDC-5BD1-A143-B26C-8CD5EF8E9A80}" type="datetimeFigureOut">
              <a:rPr lang="en-US" smtClean="0"/>
              <a:pPr/>
              <a:t>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F9C175-E7F6-D74E-8B8D-C9567FD70EEC}" type="slidenum">
              <a:rPr lang="en-US" smtClean="0"/>
              <a:pPr/>
              <a:t>‹#›</a:t>
            </a:fld>
            <a:endParaRPr lang="en-US"/>
          </a:p>
        </p:txBody>
      </p:sp>
    </p:spTree>
  </p:cSld>
  <p:clrMapOvr>
    <a:masterClrMapping/>
  </p:clrMapOvr>
  <p:transition>
    <p:random/>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F333DDC-5BD1-A143-B26C-8CD5EF8E9A80}" type="datetimeFigureOut">
              <a:rPr lang="en-US" smtClean="0"/>
              <a:pPr/>
              <a:t>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F9C175-E7F6-D74E-8B8D-C9567FD70EE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random/>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333DDC-5BD1-A143-B26C-8CD5EF8E9A80}" type="datetimeFigureOut">
              <a:rPr lang="en-US" smtClean="0"/>
              <a:pPr/>
              <a:t>2/8/11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F9C175-E7F6-D74E-8B8D-C9567FD70EEC}" type="slidenum">
              <a:rPr lang="en-US" smtClean="0"/>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2F333DDC-5BD1-A143-B26C-8CD5EF8E9A80}" type="datetimeFigureOut">
              <a:rPr lang="en-US" smtClean="0"/>
              <a:pPr/>
              <a:t>2/8/11</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F9C175-E7F6-D74E-8B8D-C9567FD70EEC}"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333DDC-5BD1-A143-B26C-8CD5EF8E9A80}" type="datetimeFigureOut">
              <a:rPr lang="en-US" smtClean="0"/>
              <a:pPr/>
              <a:t>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F9C175-E7F6-D74E-8B8D-C9567FD70EEC}" type="slidenum">
              <a:rPr lang="en-US" smtClean="0"/>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F333DDC-5BD1-A143-B26C-8CD5EF8E9A80}" type="datetimeFigureOut">
              <a:rPr lang="en-US" smtClean="0"/>
              <a:pPr/>
              <a:t>2/8/11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F9C175-E7F6-D74E-8B8D-C9567FD70EEC}" type="slidenum">
              <a:rPr lang="en-US" smtClean="0"/>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333DDC-5BD1-A143-B26C-8CD5EF8E9A80}" type="datetimeFigureOut">
              <a:rPr lang="en-US" smtClean="0"/>
              <a:pPr/>
              <a:t>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F9C175-E7F6-D74E-8B8D-C9567FD70EEC}" type="slidenum">
              <a:rPr lang="en-US" smtClean="0"/>
              <a:pPr/>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333DDC-5BD1-A143-B26C-8CD5EF8E9A80}" type="datetimeFigureOut">
              <a:rPr lang="en-US" smtClean="0"/>
              <a:pPr/>
              <a:t>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F9C175-E7F6-D74E-8B8D-C9567FD70EEC}"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333DDC-5BD1-A143-B26C-8CD5EF8E9A80}" type="datetimeFigureOut">
              <a:rPr lang="en-US" smtClean="0"/>
              <a:pPr/>
              <a:t>2/8/11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F9C175-E7F6-D74E-8B8D-C9567FD70EEC}"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F333DDC-5BD1-A143-B26C-8CD5EF8E9A80}" type="datetimeFigureOut">
              <a:rPr lang="en-US" smtClean="0"/>
              <a:pPr/>
              <a:t>2/8/11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F9C175-E7F6-D74E-8B8D-C9567FD70EEC}" type="slidenum">
              <a:rPr lang="en-US" smtClean="0"/>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2F333DDC-5BD1-A143-B26C-8CD5EF8E9A80}" type="datetimeFigureOut">
              <a:rPr lang="en-US" smtClean="0"/>
              <a:pPr/>
              <a:t>2/8/11</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24F9C175-E7F6-D74E-8B8D-C9567FD70E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p:random/>
  </p:transition>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verning.com/topics/public-justice-safety/homeland-security-disasters/fema-making-comeback.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ema.gov/news/newsrelease.fema?id=5369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ema.gov/news/newsrelease.fema?id=53662"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51805" y="3682999"/>
            <a:ext cx="4240389" cy="2823965"/>
          </a:xfrm>
          <a:prstGeom prst="rect">
            <a:avLst/>
          </a:prstGeom>
        </p:spPr>
      </p:pic>
      <p:sp>
        <p:nvSpPr>
          <p:cNvPr id="2" name="Title 1"/>
          <p:cNvSpPr>
            <a:spLocks noGrp="1"/>
          </p:cNvSpPr>
          <p:nvPr>
            <p:ph type="ctrTitle"/>
          </p:nvPr>
        </p:nvSpPr>
        <p:spPr/>
        <p:txBody>
          <a:bodyPr/>
          <a:lstStyle/>
          <a:p>
            <a:r>
              <a:rPr lang="en-US" dirty="0" smtClean="0">
                <a:solidFill>
                  <a:srgbClr val="FF0000"/>
                </a:solidFill>
              </a:rPr>
              <a:t>Federal Emergency Management Agency</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t>Cody Gilfillan</a:t>
            </a:r>
            <a:endParaRPr lang="en-US"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 Tape or Staple?</a:t>
            </a:r>
            <a:endParaRPr lang="en-US" dirty="0"/>
          </a:p>
        </p:txBody>
      </p:sp>
      <p:sp>
        <p:nvSpPr>
          <p:cNvPr id="3" name="Content Placeholder 2"/>
          <p:cNvSpPr>
            <a:spLocks noGrp="1"/>
          </p:cNvSpPr>
          <p:nvPr>
            <p:ph idx="1"/>
          </p:nvPr>
        </p:nvSpPr>
        <p:spPr/>
        <p:txBody>
          <a:bodyPr>
            <a:normAutofit/>
          </a:bodyPr>
          <a:lstStyle/>
          <a:p>
            <a:r>
              <a:rPr lang="en-US" dirty="0" smtClean="0"/>
              <a:t>I believe FEMA is a necessary staple for our democracy.  People need and deserve the help of the government in times of natural crises. Since 1803, something like FEMA has existed. Even though FEMA lost its reputation for its slow response to Hurricane Katrina, this is only one (large) infraction on an otherwise good job done by this organization since its true inception in 1979.  FEMA has gotten to many natural disasters within a few hours of the disaster occurring. </a:t>
            </a:r>
            <a:r>
              <a:rPr lang="en-US" dirty="0" smtClean="0">
                <a:hlinkClick r:id="rId2"/>
              </a:rPr>
              <a:t>examples</a:t>
            </a:r>
            <a:endParaRPr lang="en-US" dirty="0" smtClean="0"/>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lstStyle/>
          <a:p>
            <a:r>
              <a:rPr lang="en-US" dirty="0" smtClean="0"/>
              <a:t>On October 4, 2006, President George W. Bush signed into law the Post-Katrina Emergency Reform Act. The act significantly reorganized FEMA. It provided new authority to close the gaps that became apparent in its poor response to Hurricane Katrina in August 2005. It also included included a better mission for FEMA.</a:t>
            </a:r>
            <a:endParaRPr lang="en-US" dirty="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88" y="0"/>
            <a:ext cx="9146988" cy="6860241"/>
          </a:xfrm>
          <a:prstGeom prst="rect">
            <a:avLst/>
          </a:prstGeom>
        </p:spPr>
      </p:pic>
      <p:sp>
        <p:nvSpPr>
          <p:cNvPr id="2" name="Title 1"/>
          <p:cNvSpPr>
            <a:spLocks noGrp="1"/>
          </p:cNvSpPr>
          <p:nvPr>
            <p:ph type="title"/>
          </p:nvPr>
        </p:nvSpPr>
        <p:spPr>
          <a:xfrm>
            <a:off x="457200" y="1"/>
            <a:ext cx="8229600" cy="1072443"/>
          </a:xfrm>
        </p:spPr>
        <p:txBody>
          <a:bodyPr/>
          <a:lstStyle/>
          <a:p>
            <a:r>
              <a:rPr lang="en-US" dirty="0" smtClean="0"/>
              <a:t>Creation</a:t>
            </a:r>
            <a:endParaRPr lang="en-US" dirty="0"/>
          </a:p>
        </p:txBody>
      </p:sp>
      <p:sp>
        <p:nvSpPr>
          <p:cNvPr id="3" name="Content Placeholder 2"/>
          <p:cNvSpPr>
            <a:spLocks noGrp="1"/>
          </p:cNvSpPr>
          <p:nvPr>
            <p:ph idx="1"/>
          </p:nvPr>
        </p:nvSpPr>
        <p:spPr>
          <a:xfrm>
            <a:off x="2582333" y="818444"/>
            <a:ext cx="5820306" cy="5218819"/>
          </a:xfrm>
        </p:spPr>
        <p:txBody>
          <a:bodyPr>
            <a:normAutofit fontScale="92500" lnSpcReduction="10000"/>
          </a:bodyPr>
          <a:lstStyle/>
          <a:p>
            <a:r>
              <a:rPr lang="en-US" dirty="0" smtClean="0">
                <a:solidFill>
                  <a:schemeClr val="bg1"/>
                </a:solidFill>
              </a:rPr>
              <a:t>In 1979, </a:t>
            </a:r>
            <a:r>
              <a:rPr lang="en-US" dirty="0" smtClean="0">
                <a:solidFill>
                  <a:schemeClr val="bg1">
                    <a:lumMod val="95000"/>
                  </a:schemeClr>
                </a:solidFill>
              </a:rPr>
              <a:t>President Carter merged many of the separate disaster-related responsibilities into the Federal Emergency Management Agency (FEMA) by an executive order.</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FEMA became part of the Department of Homeland </a:t>
            </a:r>
            <a:r>
              <a:rPr lang="en-US" dirty="0" smtClean="0">
                <a:solidFill>
                  <a:schemeClr val="bg1"/>
                </a:solidFill>
              </a:rPr>
              <a:t>Security (</a:t>
            </a:r>
            <a:r>
              <a:rPr lang="en-US" smtClean="0">
                <a:solidFill>
                  <a:schemeClr val="bg1"/>
                </a:solidFill>
              </a:rPr>
              <a:t>Executive Branch)</a:t>
            </a:r>
            <a:r>
              <a:rPr lang="en-US" smtClean="0">
                <a:solidFill>
                  <a:schemeClr val="bg1"/>
                </a:solidFill>
              </a:rPr>
              <a:t> </a:t>
            </a:r>
            <a:r>
              <a:rPr lang="en-US" dirty="0" smtClean="0">
                <a:solidFill>
                  <a:schemeClr val="bg1"/>
                </a:solidFill>
              </a:rPr>
              <a:t>on March 1, 2003</a:t>
            </a:r>
          </a:p>
          <a:p>
            <a:pPr lvl="1"/>
            <a:r>
              <a:rPr lang="en-US" dirty="0" smtClean="0">
                <a:solidFill>
                  <a:schemeClr val="bg1"/>
                </a:solidFill>
              </a:rPr>
              <a:t>Designed to protect Americans from natural disasters</a:t>
            </a:r>
            <a:endParaRPr lang="en-US" dirty="0">
              <a:solidFill>
                <a:schemeClr val="bg1"/>
              </a:solidFill>
            </a:endParaRP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a:t>
            </a:r>
            <a:endParaRPr lang="en-US" dirty="0"/>
          </a:p>
        </p:txBody>
      </p:sp>
      <p:sp>
        <p:nvSpPr>
          <p:cNvPr id="3" name="Content Placeholder 2"/>
          <p:cNvSpPr>
            <a:spLocks noGrp="1"/>
          </p:cNvSpPr>
          <p:nvPr>
            <p:ph idx="1"/>
          </p:nvPr>
        </p:nvSpPr>
        <p:spPr>
          <a:xfrm>
            <a:off x="0" y="2316339"/>
            <a:ext cx="4213225" cy="3267169"/>
          </a:xfrm>
        </p:spPr>
        <p:txBody>
          <a:bodyPr/>
          <a:lstStyle/>
          <a:p>
            <a:r>
              <a:rPr lang="en-US" dirty="0" smtClean="0"/>
              <a:t>To support our citizens and first responders to ensure that as a nation we work together to build, sustain, and improve our capability to prepare for, protect against, respond to, recover from, and mitigate all hazards.</a:t>
            </a:r>
            <a:endParaRPr lang="en-US" dirty="0"/>
          </a:p>
        </p:txBody>
      </p:sp>
      <p:pic>
        <p:nvPicPr>
          <p:cNvPr id="4" name="Picture 3"/>
          <p:cNvPicPr>
            <a:picLocks noChangeAspect="1"/>
          </p:cNvPicPr>
          <p:nvPr/>
        </p:nvPicPr>
        <p:blipFill>
          <a:blip r:embed="rId2"/>
          <a:stretch>
            <a:fillRect/>
          </a:stretch>
        </p:blipFill>
        <p:spPr>
          <a:xfrm>
            <a:off x="4213225" y="2316338"/>
            <a:ext cx="4930775" cy="4104217"/>
          </a:xfrm>
          <a:prstGeom prst="rect">
            <a:avLst/>
          </a:prstGeom>
        </p:spPr>
      </p:pic>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Jurisdiction</a:t>
            </a:r>
            <a:endParaRPr lang="en-US" dirty="0"/>
          </a:p>
        </p:txBody>
      </p:sp>
      <p:sp>
        <p:nvSpPr>
          <p:cNvPr id="3" name="Content Placeholder 2"/>
          <p:cNvSpPr>
            <a:spLocks noGrp="1"/>
          </p:cNvSpPr>
          <p:nvPr>
            <p:ph idx="1"/>
          </p:nvPr>
        </p:nvSpPr>
        <p:spPr>
          <a:xfrm>
            <a:off x="197556" y="1961444"/>
            <a:ext cx="4684887" cy="4699000"/>
          </a:xfrm>
        </p:spPr>
        <p:txBody>
          <a:bodyPr/>
          <a:lstStyle/>
          <a:p>
            <a:r>
              <a:rPr lang="en-US" dirty="0" smtClean="0"/>
              <a:t>The Robert T. Stafford Disaster Relief and Emergency Assistance Act signed into law November 23, 1988 gave jurisdiction to FEMA for most Federal disaster response activities</a:t>
            </a:r>
          </a:p>
          <a:p>
            <a:r>
              <a:rPr lang="en-US" dirty="0" smtClean="0"/>
              <a:t>3,700 full time employees</a:t>
            </a:r>
          </a:p>
          <a:p>
            <a:r>
              <a:rPr lang="en-US" dirty="0" smtClean="0"/>
              <a:t>Headquarters in Washington D.C.</a:t>
            </a:r>
            <a:endParaRPr lang="en-US" dirty="0"/>
          </a:p>
        </p:txBody>
      </p:sp>
      <p:pic>
        <p:nvPicPr>
          <p:cNvPr id="4" name="Picture 3"/>
          <p:cNvPicPr>
            <a:picLocks noChangeAspect="1"/>
          </p:cNvPicPr>
          <p:nvPr/>
        </p:nvPicPr>
        <p:blipFill>
          <a:blip r:embed="rId2"/>
          <a:stretch>
            <a:fillRect/>
          </a:stretch>
        </p:blipFill>
        <p:spPr>
          <a:xfrm>
            <a:off x="4882443" y="2255596"/>
            <a:ext cx="4261557" cy="4404848"/>
          </a:xfrm>
          <a:prstGeom prst="rect">
            <a:avLst/>
          </a:prstGeom>
        </p:spPr>
      </p:pic>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0"/>
            <a:ext cx="8229600" cy="963551"/>
          </a:xfrm>
        </p:spPr>
        <p:txBody>
          <a:bodyPr/>
          <a:lstStyle/>
          <a:p>
            <a:r>
              <a:rPr lang="en-US" dirty="0" smtClean="0">
                <a:solidFill>
                  <a:schemeClr val="tx1"/>
                </a:solidFill>
              </a:rPr>
              <a:t>Jurisdiction</a:t>
            </a:r>
            <a:endParaRPr lang="en-US" dirty="0">
              <a:solidFill>
                <a:schemeClr val="tx1"/>
              </a:solidFill>
            </a:endParaRPr>
          </a:p>
        </p:txBody>
      </p:sp>
      <p:sp>
        <p:nvSpPr>
          <p:cNvPr id="3" name="Content Placeholder 2"/>
          <p:cNvSpPr>
            <a:spLocks noGrp="1"/>
          </p:cNvSpPr>
          <p:nvPr>
            <p:ph idx="1"/>
          </p:nvPr>
        </p:nvSpPr>
        <p:spPr>
          <a:xfrm>
            <a:off x="739775" y="963551"/>
            <a:ext cx="6398786" cy="6321477"/>
          </a:xfrm>
        </p:spPr>
        <p:txBody>
          <a:bodyPr/>
          <a:lstStyle/>
          <a:p>
            <a:r>
              <a:rPr lang="en-US" dirty="0" smtClean="0">
                <a:solidFill>
                  <a:srgbClr val="000000"/>
                </a:solidFill>
              </a:rPr>
              <a:t>Regional offices across country</a:t>
            </a:r>
          </a:p>
          <a:p>
            <a:r>
              <a:rPr lang="en-US" dirty="0" smtClean="0">
                <a:solidFill>
                  <a:srgbClr val="000000"/>
                </a:solidFill>
              </a:rPr>
              <a:t>4,000 standby disaster assistance employees</a:t>
            </a:r>
          </a:p>
          <a:p>
            <a:r>
              <a:rPr lang="en-US" dirty="0" smtClean="0">
                <a:solidFill>
                  <a:srgbClr val="000000"/>
                </a:solidFill>
              </a:rPr>
              <a:t>Often works with other organizations such as the Red Cross</a:t>
            </a:r>
          </a:p>
          <a:p>
            <a:r>
              <a:rPr lang="en-US" dirty="0" smtClean="0">
                <a:solidFill>
                  <a:srgbClr val="000000"/>
                </a:solidFill>
              </a:rPr>
              <a:t>     Also state emergency management agencies</a:t>
            </a:r>
            <a:endParaRPr lang="en-US" dirty="0">
              <a:solidFill>
                <a:srgbClr val="000000"/>
              </a:solidFill>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Weather</a:t>
            </a:r>
            <a:endParaRPr lang="en-US" dirty="0"/>
          </a:p>
        </p:txBody>
      </p:sp>
      <p:sp>
        <p:nvSpPr>
          <p:cNvPr id="3" name="Content Placeholder 2"/>
          <p:cNvSpPr>
            <a:spLocks noGrp="1"/>
          </p:cNvSpPr>
          <p:nvPr>
            <p:ph idx="1"/>
          </p:nvPr>
        </p:nvSpPr>
        <p:spPr/>
        <p:txBody>
          <a:bodyPr/>
          <a:lstStyle/>
          <a:p>
            <a:r>
              <a:rPr lang="en-US" dirty="0" smtClean="0">
                <a:hlinkClick r:id="rId2"/>
              </a:rPr>
              <a:t>February 8</a:t>
            </a:r>
            <a:r>
              <a:rPr lang="en-US" baseline="30000" dirty="0" smtClean="0">
                <a:hlinkClick r:id="rId2"/>
              </a:rPr>
              <a:t>th</a:t>
            </a:r>
            <a:r>
              <a:rPr lang="en-US" dirty="0" smtClean="0">
                <a:hlinkClick r:id="rId2"/>
              </a:rPr>
              <a:t>- Fema Winter weather advisory to southern states</a:t>
            </a:r>
            <a:endParaRPr lang="en-US" dirty="0" smtClean="0"/>
          </a:p>
          <a:p>
            <a:r>
              <a:rPr lang="en-US" dirty="0" smtClean="0"/>
              <a:t>For severe winter weather, you can follow FEMA on Twitter and </a:t>
            </a:r>
            <a:r>
              <a:rPr lang="en-US" dirty="0" err="1" smtClean="0"/>
              <a:t>facebook</a:t>
            </a:r>
            <a:r>
              <a:rPr lang="en-US" dirty="0" smtClean="0"/>
              <a:t> to get up to the minute updates. </a:t>
            </a:r>
          </a:p>
          <a:p>
            <a:r>
              <a:rPr lang="en-US" dirty="0" smtClean="0"/>
              <a:t>The process for requesting snow removal reimbursement is the same as a state requesting a major disaster declaration</a:t>
            </a:r>
          </a:p>
          <a:p>
            <a:r>
              <a:rPr lang="en-US" dirty="0" smtClean="0"/>
              <a:t>Specified by Stafford Act</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Stafford Act</a:t>
            </a:r>
            <a:endParaRPr lang="en-US" dirty="0"/>
          </a:p>
        </p:txBody>
      </p:sp>
      <p:sp>
        <p:nvSpPr>
          <p:cNvPr id="3" name="Content Placeholder 2"/>
          <p:cNvSpPr>
            <a:spLocks noGrp="1"/>
          </p:cNvSpPr>
          <p:nvPr>
            <p:ph idx="1"/>
          </p:nvPr>
        </p:nvSpPr>
        <p:spPr>
          <a:xfrm>
            <a:off x="739775" y="2770094"/>
            <a:ext cx="4805892" cy="3267169"/>
          </a:xfrm>
        </p:spPr>
        <p:txBody>
          <a:bodyPr>
            <a:normAutofit fontScale="92500"/>
          </a:bodyPr>
          <a:lstStyle/>
          <a:p>
            <a:r>
              <a:rPr lang="en-US" dirty="0" smtClean="0"/>
              <a:t>A governor seeks a presidential declaration by submitting a written request to the President</a:t>
            </a:r>
          </a:p>
          <a:p>
            <a:r>
              <a:rPr lang="en-US" dirty="0" smtClean="0"/>
              <a:t>FEMA reviews the governor’s request for assistance and evaluates it based on several objective standards</a:t>
            </a:r>
          </a:p>
          <a:p>
            <a:r>
              <a:rPr lang="en-US" dirty="0" smtClean="0"/>
              <a:t>FEMA provides the President with a recommended course of action</a:t>
            </a:r>
            <a:endParaRPr lang="en-US" dirty="0"/>
          </a:p>
        </p:txBody>
      </p:sp>
      <p:pic>
        <p:nvPicPr>
          <p:cNvPr id="4" name="Picture 3"/>
          <p:cNvPicPr>
            <a:picLocks noChangeAspect="1"/>
          </p:cNvPicPr>
          <p:nvPr/>
        </p:nvPicPr>
        <p:blipFill>
          <a:blip r:embed="rId2"/>
          <a:stretch>
            <a:fillRect/>
          </a:stretch>
        </p:blipFill>
        <p:spPr>
          <a:xfrm>
            <a:off x="5545667" y="2427111"/>
            <a:ext cx="3460137" cy="3993445"/>
          </a:xfrm>
          <a:prstGeom prst="rect">
            <a:avLst/>
          </a:prstGeom>
        </p:spPr>
      </p:pic>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Activity in New Jersey</a:t>
            </a:r>
            <a:endParaRPr lang="en-US" dirty="0"/>
          </a:p>
        </p:txBody>
      </p:sp>
      <p:sp>
        <p:nvSpPr>
          <p:cNvPr id="3" name="Content Placeholder 2"/>
          <p:cNvSpPr>
            <a:spLocks noGrp="1"/>
          </p:cNvSpPr>
          <p:nvPr>
            <p:ph idx="1"/>
          </p:nvPr>
        </p:nvSpPr>
        <p:spPr/>
        <p:txBody>
          <a:bodyPr/>
          <a:lstStyle/>
          <a:p>
            <a:r>
              <a:rPr lang="en-US" dirty="0" smtClean="0">
                <a:hlinkClick r:id="rId2"/>
              </a:rPr>
              <a:t>New Jersey</a:t>
            </a:r>
            <a:endParaRPr lang="en-US" dirty="0" smtClean="0"/>
          </a:p>
          <a:p>
            <a:r>
              <a:rPr lang="en-US" dirty="0" smtClean="0"/>
              <a:t>February 4</a:t>
            </a:r>
            <a:r>
              <a:rPr lang="en-US" baseline="30000" dirty="0" smtClean="0"/>
              <a:t>th</a:t>
            </a:r>
            <a:r>
              <a:rPr lang="en-US" dirty="0" smtClean="0"/>
              <a:t>, 2011- The U.S. Department of Homeland Security’s Federal Emergency Management Agency (FEMA) today announced that federal disaster aid has been made available to New Jersey to supplement state and local recovery efforts in the area struck by a severe winter storm and snowstorm during the period of December 26-27, 2010.</a:t>
            </a:r>
            <a:endParaRPr lang="en-US" dirty="0"/>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Katrina Financial Aid Applicants</a:t>
            </a:r>
            <a:endParaRPr lang="en-US" dirty="0"/>
          </a:p>
        </p:txBody>
      </p:sp>
      <p:sp>
        <p:nvSpPr>
          <p:cNvPr id="3" name="Content Placeholder 2"/>
          <p:cNvSpPr>
            <a:spLocks noGrp="1"/>
          </p:cNvSpPr>
          <p:nvPr>
            <p:ph idx="1"/>
          </p:nvPr>
        </p:nvSpPr>
        <p:spPr>
          <a:xfrm>
            <a:off x="739775" y="2770094"/>
            <a:ext cx="2844447" cy="3267169"/>
          </a:xfrm>
        </p:spPr>
        <p:txBody>
          <a:bodyPr/>
          <a:lstStyle/>
          <a:p>
            <a:r>
              <a:rPr lang="en-US" dirty="0" smtClean="0"/>
              <a:t>Disaster mitigation, response, and recovery fell under the jurisdiction of FEMA.</a:t>
            </a:r>
            <a:endParaRPr lang="en-US" dirty="0"/>
          </a:p>
        </p:txBody>
      </p:sp>
      <p:pic>
        <p:nvPicPr>
          <p:cNvPr id="4" name="Picture 3"/>
          <p:cNvPicPr>
            <a:picLocks noChangeAspect="1"/>
          </p:cNvPicPr>
          <p:nvPr/>
        </p:nvPicPr>
        <p:blipFill>
          <a:blip r:embed="rId2"/>
          <a:stretch>
            <a:fillRect/>
          </a:stretch>
        </p:blipFill>
        <p:spPr>
          <a:xfrm>
            <a:off x="3916361" y="2286000"/>
            <a:ext cx="5227639" cy="4261556"/>
          </a:xfrm>
          <a:prstGeom prst="rect">
            <a:avLst/>
          </a:prstGeom>
        </p:spPr>
      </p:pic>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80</TotalTime>
  <Words>506</Words>
  <Application>Microsoft Macintosh PowerPoint</Application>
  <PresentationFormat>On-screen Show (4:3)</PresentationFormat>
  <Paragraphs>39</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Genesis</vt:lpstr>
      <vt:lpstr>Federal Emergency Management Agency</vt:lpstr>
      <vt:lpstr>Creation</vt:lpstr>
      <vt:lpstr>Mission</vt:lpstr>
      <vt:lpstr>Jurisdiction</vt:lpstr>
      <vt:lpstr>Jurisdiction</vt:lpstr>
      <vt:lpstr>Winter Weather</vt:lpstr>
      <vt:lpstr>Stafford Act</vt:lpstr>
      <vt:lpstr>Recent Activity in New Jersey</vt:lpstr>
      <vt:lpstr>Katrina Financial Aid Applicants</vt:lpstr>
      <vt:lpstr>Red Tape or Staple?</vt:lpstr>
      <vt:lpstr>Continued</vt:lpstr>
    </vt:vector>
  </TitlesOfParts>
  <Company>Peoria Notre Dame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Federal Emergency Management Agency</dc:title>
  <dc:creator>Technology Dept</dc:creator>
  <cp:lastModifiedBy>Technology Dept</cp:lastModifiedBy>
  <cp:revision>13</cp:revision>
  <dcterms:created xsi:type="dcterms:W3CDTF">2011-02-08T20:18:10Z</dcterms:created>
  <dcterms:modified xsi:type="dcterms:W3CDTF">2011-02-08T20:20:08Z</dcterms:modified>
</cp:coreProperties>
</file>